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3" r:id="rId7"/>
    <p:sldId id="279" r:id="rId8"/>
    <p:sldId id="284" r:id="rId9"/>
    <p:sldId id="264" r:id="rId10"/>
    <p:sldId id="285" r:id="rId11"/>
    <p:sldId id="278" r:id="rId12"/>
    <p:sldId id="266" r:id="rId13"/>
    <p:sldId id="265" r:id="rId14"/>
    <p:sldId id="277" r:id="rId15"/>
    <p:sldId id="274" r:id="rId16"/>
    <p:sldId id="283" r:id="rId17"/>
    <p:sldId id="260" r:id="rId18"/>
    <p:sldId id="28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0" autoAdjust="0"/>
    <p:restoredTop sz="94614" autoAdjust="0"/>
  </p:normalViewPr>
  <p:slideViewPr>
    <p:cSldViewPr snapToGrid="0">
      <p:cViewPr varScale="1">
        <p:scale>
          <a:sx n="108" d="100"/>
          <a:sy n="108" d="100"/>
        </p:scale>
        <p:origin x="7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92DA1-4908-403F-A9AF-318AEE489499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B8CCF-DC30-4BCD-97FF-38F66B76E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Tens of thousands of people received financial compensation </a:t>
            </a:r>
          </a:p>
          <a:p>
            <a:r>
              <a:rPr lang="en-US" dirty="0"/>
              <a:t>Insanity, coma, death: extreme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B8CCF-DC30-4BCD-97FF-38F66B76E4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76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Chemicals: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B8CCF-DC30-4BCD-97FF-38F66B76E4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32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B8CCF-DC30-4BCD-97FF-38F66B76E4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42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74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8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5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034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7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5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5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08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0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771620F-F35A-43BF-93B2-98D185CC4AA3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148BFB3-6B71-4FD1-8EC0-F7B8AE84317E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57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genome.jgi.doe.gov/ralme/ralme.home.html" TargetMode="External"/><Relationship Id="rId2" Type="http://schemas.openxmlformats.org/officeDocument/2006/relationships/hyperlink" Target="http://www.encyclopedia.com/science/dictionaries-thesauruses-pictures-and-press-releases/heavy-metal-pollutio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Minamata_disease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C148A-EB0D-4819-BBFB-B209CD9294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 innovative way </a:t>
            </a:r>
            <a:r>
              <a:rPr lang="en-US" altLang="zh-CN" sz="3600" dirty="0"/>
              <a:t>to detect</a:t>
            </a:r>
            <a:r>
              <a:rPr lang="en-US" sz="3600" dirty="0"/>
              <a:t> heavy metal pollution by </a:t>
            </a:r>
            <a:br>
              <a:rPr lang="en-US" sz="3600" dirty="0"/>
            </a:br>
            <a:r>
              <a:rPr lang="en-US" sz="3600" dirty="0"/>
              <a:t>using engineered bacteria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DC8B7-09A9-443F-AF27-34A2FB17D1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Ketro yang</a:t>
            </a:r>
          </a:p>
        </p:txBody>
      </p:sp>
      <p:pic>
        <p:nvPicPr>
          <p:cNvPr id="4" name="Picture 2" descr="Image result for stream">
            <a:extLst>
              <a:ext uri="{FF2B5EF4-FFF2-40B4-BE49-F238E27FC236}">
                <a16:creationId xmlns:a16="http://schemas.microsoft.com/office/drawing/2014/main" id="{5AFA3F31-E56B-4703-81AE-EE726BA35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7477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75CEB5F-4583-4040-B04D-F2E07F6D9983}"/>
              </a:ext>
            </a:extLst>
          </p:cNvPr>
          <p:cNvSpPr/>
          <p:nvPr/>
        </p:nvSpPr>
        <p:spPr>
          <a:xfrm>
            <a:off x="1890944" y="4065880"/>
            <a:ext cx="958788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D266C2-9FE8-41D0-85A6-1E5632D5FC6F}"/>
              </a:ext>
            </a:extLst>
          </p:cNvPr>
          <p:cNvCxnSpPr>
            <a:stCxn id="5" idx="4"/>
          </p:cNvCxnSpPr>
          <p:nvPr/>
        </p:nvCxnSpPr>
        <p:spPr>
          <a:xfrm>
            <a:off x="2370338" y="4980280"/>
            <a:ext cx="3407" cy="912517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76B344-EF6F-484E-9DE8-82C399B9818F}"/>
              </a:ext>
            </a:extLst>
          </p:cNvPr>
          <p:cNvCxnSpPr>
            <a:cxnSpLocks/>
          </p:cNvCxnSpPr>
          <p:nvPr/>
        </p:nvCxnSpPr>
        <p:spPr>
          <a:xfrm flipH="1">
            <a:off x="2022764" y="4979337"/>
            <a:ext cx="364152" cy="457201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31BFBC-3A5C-4E3D-B9FD-6ABD1E4D90D8}"/>
              </a:ext>
            </a:extLst>
          </p:cNvPr>
          <p:cNvCxnSpPr>
            <a:cxnSpLocks/>
          </p:cNvCxnSpPr>
          <p:nvPr/>
        </p:nvCxnSpPr>
        <p:spPr>
          <a:xfrm>
            <a:off x="2386916" y="5008718"/>
            <a:ext cx="347574" cy="42782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55DA9B-CCC2-4A34-9B95-84B53B26B3D0}"/>
              </a:ext>
            </a:extLst>
          </p:cNvPr>
          <p:cNvCxnSpPr>
            <a:cxnSpLocks/>
          </p:cNvCxnSpPr>
          <p:nvPr/>
        </p:nvCxnSpPr>
        <p:spPr>
          <a:xfrm flipH="1">
            <a:off x="2209532" y="5892797"/>
            <a:ext cx="158912" cy="457198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FA544A-EED8-428B-9C43-E2136DF561DE}"/>
              </a:ext>
            </a:extLst>
          </p:cNvPr>
          <p:cNvCxnSpPr>
            <a:cxnSpLocks/>
          </p:cNvCxnSpPr>
          <p:nvPr/>
        </p:nvCxnSpPr>
        <p:spPr>
          <a:xfrm>
            <a:off x="2375639" y="5892795"/>
            <a:ext cx="211752" cy="4572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B9C12E0-BD9F-4771-9EC6-103D4B0883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490" y="2210374"/>
            <a:ext cx="1827068" cy="1827068"/>
          </a:xfrm>
          <a:prstGeom prst="rect">
            <a:avLst/>
          </a:prstGeom>
        </p:spPr>
      </p:pic>
      <p:pic>
        <p:nvPicPr>
          <p:cNvPr id="12" name="Picture 4" descr="Image result for question mark">
            <a:extLst>
              <a:ext uri="{FF2B5EF4-FFF2-40B4-BE49-F238E27FC236}">
                <a16:creationId xmlns:a16="http://schemas.microsoft.com/office/drawing/2014/main" id="{0DEFC0CB-148C-47AF-B54E-692587089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575" y="2920752"/>
            <a:ext cx="696898" cy="69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38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9F58A-C4C0-4BBA-B1F5-CB4FA001B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How to Detect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C51EE-F996-4F10-8724-6A5D0E904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General type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Only one kind of heavy metal type</a:t>
            </a:r>
          </a:p>
        </p:txBody>
      </p:sp>
    </p:spTree>
    <p:extLst>
      <p:ext uri="{BB962C8B-B14F-4D97-AF65-F5344CB8AC3E}">
        <p14:creationId xmlns:p14="http://schemas.microsoft.com/office/powerpoint/2010/main" val="14494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B40B856-D9C6-4642-8C76-2604747872CF}"/>
              </a:ext>
            </a:extLst>
          </p:cNvPr>
          <p:cNvCxnSpPr/>
          <p:nvPr/>
        </p:nvCxnSpPr>
        <p:spPr>
          <a:xfrm>
            <a:off x="994299" y="3604334"/>
            <a:ext cx="108573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row: Bent 2">
            <a:extLst>
              <a:ext uri="{FF2B5EF4-FFF2-40B4-BE49-F238E27FC236}">
                <a16:creationId xmlns:a16="http://schemas.microsoft.com/office/drawing/2014/main" id="{451D8AB9-B4FE-457C-8793-5B7462ADF6BB}"/>
              </a:ext>
            </a:extLst>
          </p:cNvPr>
          <p:cNvSpPr/>
          <p:nvPr/>
        </p:nvSpPr>
        <p:spPr>
          <a:xfrm>
            <a:off x="1611828" y="3113104"/>
            <a:ext cx="896644" cy="83450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02B8952C-9248-4647-8DA6-EBE13C6C1715}"/>
              </a:ext>
            </a:extLst>
          </p:cNvPr>
          <p:cNvSpPr/>
          <p:nvPr/>
        </p:nvSpPr>
        <p:spPr>
          <a:xfrm>
            <a:off x="9913291" y="3068714"/>
            <a:ext cx="1269507" cy="102093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CBEBA7F-18B0-46EF-A758-813448763456}"/>
              </a:ext>
            </a:extLst>
          </p:cNvPr>
          <p:cNvSpPr/>
          <p:nvPr/>
        </p:nvSpPr>
        <p:spPr>
          <a:xfrm>
            <a:off x="4029344" y="3298054"/>
            <a:ext cx="2050742" cy="6125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92AEBD5-8176-45F6-A6E6-2C844AC9D4AA}"/>
              </a:ext>
            </a:extLst>
          </p:cNvPr>
          <p:cNvSpPr/>
          <p:nvPr/>
        </p:nvSpPr>
        <p:spPr>
          <a:xfrm>
            <a:off x="6323529" y="3256253"/>
            <a:ext cx="1030024" cy="696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FA81838-7FF6-4AC3-861B-731FCCD0BC31}"/>
              </a:ext>
            </a:extLst>
          </p:cNvPr>
          <p:cNvSpPr/>
          <p:nvPr/>
        </p:nvSpPr>
        <p:spPr>
          <a:xfrm>
            <a:off x="2755877" y="3262911"/>
            <a:ext cx="1030024" cy="696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A2B9C641-B258-4EA8-9F66-C0E8EE83F251}"/>
              </a:ext>
            </a:extLst>
          </p:cNvPr>
          <p:cNvSpPr/>
          <p:nvPr/>
        </p:nvSpPr>
        <p:spPr>
          <a:xfrm>
            <a:off x="7654241" y="3321358"/>
            <a:ext cx="2050742" cy="6125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C1BB06-DA70-4078-AB8B-36944500AFB0}"/>
              </a:ext>
            </a:extLst>
          </p:cNvPr>
          <p:cNvSpPr txBox="1"/>
          <p:nvPr/>
        </p:nvSpPr>
        <p:spPr>
          <a:xfrm>
            <a:off x="8340234" y="344297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GFP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8D624C-62BA-4112-A086-80E0DA24AB0A}"/>
              </a:ext>
            </a:extLst>
          </p:cNvPr>
          <p:cNvSpPr/>
          <p:nvPr/>
        </p:nvSpPr>
        <p:spPr>
          <a:xfrm>
            <a:off x="166191" y="1126220"/>
            <a:ext cx="1656216" cy="5208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627B1BB-5920-4E59-AC37-494E78D5AEDA}"/>
              </a:ext>
            </a:extLst>
          </p:cNvPr>
          <p:cNvSpPr/>
          <p:nvPr/>
        </p:nvSpPr>
        <p:spPr>
          <a:xfrm>
            <a:off x="108486" y="778142"/>
            <a:ext cx="1771625" cy="5859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92A60D40-C0C2-4032-9B42-6D21BCD0AB0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54738" y="2154957"/>
            <a:ext cx="1233904" cy="68238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475A100-E86D-4D42-A7BE-BC78FD1904E7}"/>
              </a:ext>
            </a:extLst>
          </p:cNvPr>
          <p:cNvSpPr txBox="1"/>
          <p:nvPr/>
        </p:nvSpPr>
        <p:spPr>
          <a:xfrm>
            <a:off x="2060150" y="778142"/>
            <a:ext cx="2091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Detects heavy metal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AAEA22-AB98-4051-BF56-C14271F2DB4D}"/>
              </a:ext>
            </a:extLst>
          </p:cNvPr>
          <p:cNvSpPr txBox="1"/>
          <p:nvPr/>
        </p:nvSpPr>
        <p:spPr>
          <a:xfrm>
            <a:off x="3725794" y="3886401"/>
            <a:ext cx="265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Heavy metal defense gene</a:t>
            </a:r>
          </a:p>
        </p:txBody>
      </p:sp>
      <p:sp>
        <p:nvSpPr>
          <p:cNvPr id="22" name="Flowchart: Document 21">
            <a:extLst>
              <a:ext uri="{FF2B5EF4-FFF2-40B4-BE49-F238E27FC236}">
                <a16:creationId xmlns:a16="http://schemas.microsoft.com/office/drawing/2014/main" id="{CB376E9E-9707-4430-97FF-656232078209}"/>
              </a:ext>
            </a:extLst>
          </p:cNvPr>
          <p:cNvSpPr/>
          <p:nvPr/>
        </p:nvSpPr>
        <p:spPr>
          <a:xfrm flipV="1">
            <a:off x="-1403388" y="962808"/>
            <a:ext cx="1039806" cy="816746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F78B5418-7244-403B-9622-0176F03639BC}"/>
              </a:ext>
            </a:extLst>
          </p:cNvPr>
          <p:cNvSpPr/>
          <p:nvPr/>
        </p:nvSpPr>
        <p:spPr>
          <a:xfrm>
            <a:off x="9229549" y="4143098"/>
            <a:ext cx="950868" cy="8755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xplosion: 14 Points 23">
            <a:extLst>
              <a:ext uri="{FF2B5EF4-FFF2-40B4-BE49-F238E27FC236}">
                <a16:creationId xmlns:a16="http://schemas.microsoft.com/office/drawing/2014/main" id="{4BA7B33C-BC3A-420C-BB38-638B8027583F}"/>
              </a:ext>
            </a:extLst>
          </p:cNvPr>
          <p:cNvSpPr/>
          <p:nvPr/>
        </p:nvSpPr>
        <p:spPr>
          <a:xfrm>
            <a:off x="8568773" y="5135242"/>
            <a:ext cx="2272420" cy="1511929"/>
          </a:xfrm>
          <a:prstGeom prst="irregularSeal2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9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-4.16667E-6 0.16342 C -4.16667E-6 0.23657 0.32123 0.32708 0.58204 0.32708 L 1.16433 0.32708 " pathEditMode="relative" rAng="0" ptsTypes="AAAA">
                                      <p:cBhvr>
                                        <p:cTn id="1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216" y="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1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FDA65-22B0-4DF1-892C-1BB74D286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E878DEC-3AF1-4A90-96D0-52532BA39B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965696"/>
              </p:ext>
            </p:extLst>
          </p:nvPr>
        </p:nvGraphicFramePr>
        <p:xfrm>
          <a:off x="1096962" y="1846262"/>
          <a:ext cx="10058718" cy="4004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359">
                  <a:extLst>
                    <a:ext uri="{9D8B030D-6E8A-4147-A177-3AD203B41FA5}">
                      <a16:colId xmlns:a16="http://schemas.microsoft.com/office/drawing/2014/main" val="3413349969"/>
                    </a:ext>
                  </a:extLst>
                </a:gridCol>
                <a:gridCol w="5029359">
                  <a:extLst>
                    <a:ext uri="{9D8B030D-6E8A-4147-A177-3AD203B41FA5}">
                      <a16:colId xmlns:a16="http://schemas.microsoft.com/office/drawing/2014/main" val="3852957525"/>
                    </a:ext>
                  </a:extLst>
                </a:gridCol>
              </a:tblGrid>
              <a:tr h="1334707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Heavy Metal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GFP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805309"/>
                  </a:ext>
                </a:extLst>
              </a:tr>
              <a:tr h="1334707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487910"/>
                  </a:ext>
                </a:extLst>
              </a:tr>
              <a:tr h="1334707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65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90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C0E0-9D05-4CF0-8785-FAE6E74C6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1E8DF-5626-4FF2-8ADB-2FD64BC92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Bacteria is contained in a small bottle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Several drops of sample liquid is added to the bottle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Wait for a certain amount of time to let the bacteria react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Observe the bottle under a UV torch</a:t>
            </a:r>
          </a:p>
        </p:txBody>
      </p:sp>
      <p:pic>
        <p:nvPicPr>
          <p:cNvPr id="4098" name="Picture 2" descr="Related image">
            <a:extLst>
              <a:ext uri="{FF2B5EF4-FFF2-40B4-BE49-F238E27FC236}">
                <a16:creationId xmlns:a16="http://schemas.microsoft.com/office/drawing/2014/main" id="{5088862E-7F5B-4B35-AAA3-07DF8A030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911" y="2349919"/>
            <a:ext cx="1781452" cy="178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696C7D-AF79-4B44-ADAF-E7E10FF10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40016"/>
              </p:ext>
            </p:extLst>
          </p:nvPr>
        </p:nvGraphicFramePr>
        <p:xfrm>
          <a:off x="6355425" y="4635556"/>
          <a:ext cx="4954726" cy="1934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7363">
                  <a:extLst>
                    <a:ext uri="{9D8B030D-6E8A-4147-A177-3AD203B41FA5}">
                      <a16:colId xmlns:a16="http://schemas.microsoft.com/office/drawing/2014/main" val="1697278787"/>
                    </a:ext>
                  </a:extLst>
                </a:gridCol>
                <a:gridCol w="2477363">
                  <a:extLst>
                    <a:ext uri="{9D8B030D-6E8A-4147-A177-3AD203B41FA5}">
                      <a16:colId xmlns:a16="http://schemas.microsoft.com/office/drawing/2014/main" val="2662663714"/>
                    </a:ext>
                  </a:extLst>
                </a:gridCol>
              </a:tblGrid>
              <a:tr h="64491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Heavy Metal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602622"/>
                  </a:ext>
                </a:extLst>
              </a:tr>
              <a:tr h="64491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880908"/>
                  </a:ext>
                </a:extLst>
              </a:tr>
              <a:tr h="64491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8036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2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A94B2-E57E-41D7-8601-E780B4C68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D9302-33B9-434D-87C1-CD70D2F35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Do not require instruments that take up much space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Easy to operate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Cost Efficiency comparing to other methods (Bacteria &amp; bottle)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43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E991B-22FD-4F95-A1FD-EBCF21AA3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D26A3-705D-48DA-B7FA-AD134B795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Bacteria cannot survive until usage in the bottle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Temperature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Nutrients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Biological Waste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fluorescence not apparent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468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CE675-88FA-4225-8934-32F7A7625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to the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C5370-7742-4437-8F80-9BB28F221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Nutrient base is provided with the bottle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Add a insulation layer between the outside wall of the bottle and bacteria container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Add certain pills or heat packet that can kill the bacteria in the package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Use dark color at one side of the bottle to make the glow more oblivious</a:t>
            </a:r>
          </a:p>
        </p:txBody>
      </p:sp>
    </p:spTree>
    <p:extLst>
      <p:ext uri="{BB962C8B-B14F-4D97-AF65-F5344CB8AC3E}">
        <p14:creationId xmlns:p14="http://schemas.microsoft.com/office/powerpoint/2010/main" val="4054599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2ED45-D69F-456F-9238-194490FAF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altLang="zh-CN" dirty="0"/>
              <a:t>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81F57-DB6B-455E-8D55-C89717C70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/>
              <a:t>"heavy-metal pollution." </a:t>
            </a:r>
            <a:r>
              <a:rPr lang="en-US" sz="1600" u="sng" dirty="0"/>
              <a:t>A Dictionary of Biology</a:t>
            </a:r>
            <a:r>
              <a:rPr lang="en-US" sz="1600" dirty="0"/>
              <a:t>. . Retrieved July 07, 2017 from Encyclopedia.com: </a:t>
            </a:r>
            <a:r>
              <a:rPr lang="en-US" sz="1600" dirty="0">
                <a:hlinkClick r:id="rId2"/>
              </a:rPr>
              <a:t>http://www.encyclopedia.com/science/dictionaries-thesauruses-pictures-and-press-releases/heavy-metal-pollution</a:t>
            </a:r>
            <a:endParaRPr lang="en-US" sz="1600" dirty="0"/>
          </a:p>
          <a:p>
            <a:r>
              <a:rPr lang="en-US" sz="1600" dirty="0"/>
              <a:t>https://en.wikipedia.org/wiki/Toxic_heavy_metal</a:t>
            </a:r>
          </a:p>
          <a:p>
            <a:r>
              <a:rPr lang="en-US" sz="1600" dirty="0"/>
              <a:t>Goris J., De Vos P., </a:t>
            </a:r>
            <a:r>
              <a:rPr lang="en-US" sz="1600" dirty="0" err="1"/>
              <a:t>Coenye</a:t>
            </a:r>
            <a:r>
              <a:rPr lang="en-US" sz="1600" dirty="0"/>
              <a:t> T., </a:t>
            </a:r>
            <a:r>
              <a:rPr lang="en-US" sz="1600" dirty="0" err="1"/>
              <a:t>Hoste</a:t>
            </a:r>
            <a:r>
              <a:rPr lang="en-US" sz="1600" dirty="0"/>
              <a:t> B., </a:t>
            </a:r>
            <a:r>
              <a:rPr lang="en-US" sz="1600" dirty="0" err="1"/>
              <a:t>Janssens</a:t>
            </a:r>
            <a:r>
              <a:rPr lang="en-US" sz="1600" dirty="0"/>
              <a:t> D., Brim H., Diels L., </a:t>
            </a:r>
            <a:r>
              <a:rPr lang="en-US" sz="1600" dirty="0" err="1"/>
              <a:t>Mergeay</a:t>
            </a:r>
            <a:r>
              <a:rPr lang="en-US" sz="1600" dirty="0"/>
              <a:t> M., </a:t>
            </a:r>
            <a:r>
              <a:rPr lang="en-US" sz="1600" dirty="0" err="1"/>
              <a:t>Kersters</a:t>
            </a:r>
            <a:r>
              <a:rPr lang="en-US" sz="1600" dirty="0"/>
              <a:t> K. and </a:t>
            </a:r>
            <a:r>
              <a:rPr lang="en-US" sz="1600" dirty="0" err="1"/>
              <a:t>Vandamme</a:t>
            </a:r>
            <a:r>
              <a:rPr lang="en-US" sz="1600" dirty="0"/>
              <a:t> P. “Classification of metal-resistant bacteria from industrial as </a:t>
            </a:r>
            <a:r>
              <a:rPr lang="en-US" sz="1600" i="1" dirty="0" err="1"/>
              <a:t>Ralstonia</a:t>
            </a:r>
            <a:r>
              <a:rPr lang="en-US" sz="1600" i="1" dirty="0"/>
              <a:t> </a:t>
            </a:r>
            <a:r>
              <a:rPr lang="en-US" sz="1600" i="1" dirty="0" err="1"/>
              <a:t>campinensis</a:t>
            </a:r>
            <a:r>
              <a:rPr lang="en-US" sz="1600" dirty="0"/>
              <a:t> sp. Nov., </a:t>
            </a:r>
            <a:r>
              <a:rPr lang="en-US" sz="1600" i="1" dirty="0" err="1"/>
              <a:t>Ralstonia</a:t>
            </a:r>
            <a:r>
              <a:rPr lang="en-US" sz="1600" i="1" dirty="0"/>
              <a:t> </a:t>
            </a:r>
            <a:r>
              <a:rPr lang="en-US" sz="1600" i="1" dirty="0" err="1"/>
              <a:t>metallidurans</a:t>
            </a:r>
            <a:r>
              <a:rPr lang="en-US" sz="1600" dirty="0"/>
              <a:t> sp. Nov. and </a:t>
            </a:r>
            <a:r>
              <a:rPr lang="en-US" sz="1600" i="1" dirty="0" err="1"/>
              <a:t>Ralstonia</a:t>
            </a:r>
            <a:r>
              <a:rPr lang="en-US" sz="1600" i="1" dirty="0"/>
              <a:t> </a:t>
            </a:r>
            <a:r>
              <a:rPr lang="en-US" sz="1600" i="1" dirty="0" err="1"/>
              <a:t>basilensis</a:t>
            </a:r>
            <a:r>
              <a:rPr lang="en-US" sz="1600" dirty="0"/>
              <a:t>. </a:t>
            </a:r>
            <a:r>
              <a:rPr lang="en-US" sz="1600" dirty="0" err="1"/>
              <a:t>Steinle</a:t>
            </a:r>
            <a:r>
              <a:rPr lang="en-US" sz="1600" dirty="0"/>
              <a:t> et al. 1998 emend.” International Journal of Systematic and Evolutionary Microbiology, 2001, DOI: 10.1099/00207713-51-5-1773</a:t>
            </a:r>
          </a:p>
          <a:p>
            <a:r>
              <a:rPr lang="en-US" sz="1600" dirty="0"/>
              <a:t>Monchy S., </a:t>
            </a:r>
            <a:r>
              <a:rPr lang="en-US" sz="1600" dirty="0" err="1"/>
              <a:t>Benotmane</a:t>
            </a:r>
            <a:r>
              <a:rPr lang="en-US" sz="1600" dirty="0"/>
              <a:t> M.A., Janssen P., </a:t>
            </a:r>
            <a:r>
              <a:rPr lang="en-US" sz="1600" dirty="0" err="1"/>
              <a:t>Vallaeys</a:t>
            </a:r>
            <a:r>
              <a:rPr lang="en-US" sz="1600" dirty="0"/>
              <a:t> T., </a:t>
            </a:r>
            <a:r>
              <a:rPr lang="en-US" sz="1600" dirty="0" err="1"/>
              <a:t>Taghavi</a:t>
            </a:r>
            <a:r>
              <a:rPr lang="en-US" sz="1600" dirty="0"/>
              <a:t> S., van der </a:t>
            </a:r>
            <a:r>
              <a:rPr lang="en-US" sz="1600" dirty="0" err="1"/>
              <a:t>Lelie</a:t>
            </a:r>
            <a:r>
              <a:rPr lang="en-US" sz="1600" dirty="0"/>
              <a:t> D. and </a:t>
            </a:r>
            <a:r>
              <a:rPr lang="en-US" sz="1600" dirty="0" err="1"/>
              <a:t>Mergeay</a:t>
            </a:r>
            <a:r>
              <a:rPr lang="en-US" sz="1600" dirty="0"/>
              <a:t> M. “Plasmids pMOL28 and pMOL30 of </a:t>
            </a:r>
            <a:r>
              <a:rPr lang="en-US" sz="1600" dirty="0" err="1"/>
              <a:t>Cupriavidus</a:t>
            </a:r>
            <a:r>
              <a:rPr lang="en-US" sz="1600" dirty="0"/>
              <a:t> </a:t>
            </a:r>
            <a:r>
              <a:rPr lang="en-US" sz="1600" dirty="0" err="1"/>
              <a:t>metallidurans</a:t>
            </a:r>
            <a:r>
              <a:rPr lang="en-US" sz="1600" dirty="0"/>
              <a:t> Are Specialized in the Maximal Viable Response to Heavy Metals.” Journal of Bacteriology, 2007, DOI: 10.1128/JB.00375-07</a:t>
            </a:r>
          </a:p>
          <a:p>
            <a:r>
              <a:rPr lang="en-US" sz="1600" dirty="0">
                <a:hlinkClick r:id="rId3"/>
              </a:rPr>
              <a:t>http://genome.jgi.doe.gov/ralme/ralme.home.html</a:t>
            </a:r>
            <a:endParaRPr lang="en-US" sz="1600" dirty="0"/>
          </a:p>
          <a:p>
            <a:r>
              <a:rPr lang="en-US" sz="1600" dirty="0">
                <a:hlinkClick r:id="rId4"/>
              </a:rPr>
              <a:t>https://en.wikipedia.org/wiki/Minamata_disease</a:t>
            </a:r>
            <a:endParaRPr lang="en-US" sz="1600" dirty="0"/>
          </a:p>
          <a:p>
            <a:r>
              <a:rPr lang="en-US" sz="1600" dirty="0"/>
              <a:t>http://www.env.go.jp/en/chemi/hs/minamata2002/ch2.html</a:t>
            </a:r>
          </a:p>
        </p:txBody>
      </p:sp>
    </p:spTree>
    <p:extLst>
      <p:ext uri="{BB962C8B-B14F-4D97-AF65-F5344CB8AC3E}">
        <p14:creationId xmlns:p14="http://schemas.microsoft.com/office/powerpoint/2010/main" val="452511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Bear Grylls">
            <a:extLst>
              <a:ext uri="{FF2B5EF4-FFF2-40B4-BE49-F238E27FC236}">
                <a16:creationId xmlns:a16="http://schemas.microsoft.com/office/drawing/2014/main" id="{331EB5B0-1C26-429F-944B-B88FBEB99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916" y="2077374"/>
            <a:ext cx="7425678" cy="41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95A702-153D-4A97-AD85-42771B4C8A60}"/>
              </a:ext>
            </a:extLst>
          </p:cNvPr>
          <p:cNvSpPr txBox="1"/>
          <p:nvPr/>
        </p:nvSpPr>
        <p:spPr>
          <a:xfrm>
            <a:off x="4272064" y="816746"/>
            <a:ext cx="36833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63059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C1D76-4725-4D3B-8FDE-D1483B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Metal Pollution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D134C1-E174-43DF-AE23-0F9F57AC7B5D}"/>
              </a:ext>
            </a:extLst>
          </p:cNvPr>
          <p:cNvSpPr txBox="1"/>
          <p:nvPr/>
        </p:nvSpPr>
        <p:spPr>
          <a:xfrm>
            <a:off x="1305017" y="2977550"/>
            <a:ext cx="266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Environmental pollution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37783686-5203-43F4-B695-0D7045426180}"/>
              </a:ext>
            </a:extLst>
          </p:cNvPr>
          <p:cNvSpPr/>
          <p:nvPr/>
        </p:nvSpPr>
        <p:spPr>
          <a:xfrm flipH="1">
            <a:off x="5201808" y="2977550"/>
            <a:ext cx="948065" cy="374627"/>
          </a:xfrm>
          <a:prstGeom prst="rightArrow">
            <a:avLst>
              <a:gd name="adj1" fmla="val 547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D0F721-EE3A-48EF-BE24-554DC14CC4A7}"/>
              </a:ext>
            </a:extLst>
          </p:cNvPr>
          <p:cNvSpPr txBox="1"/>
          <p:nvPr/>
        </p:nvSpPr>
        <p:spPr>
          <a:xfrm>
            <a:off x="7377344" y="2977550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altLang="zh-CN" dirty="0"/>
              <a:t>eavy metals</a:t>
            </a:r>
            <a:endParaRPr lang="en-US" dirty="0"/>
          </a:p>
        </p:txBody>
      </p:sp>
      <p:pic>
        <p:nvPicPr>
          <p:cNvPr id="1028" name="Picture 4" descr="Image result for lead">
            <a:extLst>
              <a:ext uri="{FF2B5EF4-FFF2-40B4-BE49-F238E27FC236}">
                <a16:creationId xmlns:a16="http://schemas.microsoft.com/office/drawing/2014/main" id="{A27AD5EB-CC3F-4141-AD16-29B42D206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819" y="4438512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iron periodic table">
            <a:extLst>
              <a:ext uri="{FF2B5EF4-FFF2-40B4-BE49-F238E27FC236}">
                <a16:creationId xmlns:a16="http://schemas.microsoft.com/office/drawing/2014/main" id="{6251EAC9-5176-4DE9-AE84-EE6EEB901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68" y="4438512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opper periodic table">
            <a:extLst>
              <a:ext uri="{FF2B5EF4-FFF2-40B4-BE49-F238E27FC236}">
                <a16:creationId xmlns:a16="http://schemas.microsoft.com/office/drawing/2014/main" id="{5A9EDC65-65F8-4C01-8A5C-4745F5F2B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067" y="4438512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mercury periodic table">
            <a:extLst>
              <a:ext uri="{FF2B5EF4-FFF2-40B4-BE49-F238E27FC236}">
                <a16:creationId xmlns:a16="http://schemas.microsoft.com/office/drawing/2014/main" id="{7E76204B-ED6E-473A-8C33-8BDDA49C9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166" y="4438512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Chromium periodic table">
            <a:extLst>
              <a:ext uri="{FF2B5EF4-FFF2-40B4-BE49-F238E27FC236}">
                <a16:creationId xmlns:a16="http://schemas.microsoft.com/office/drawing/2014/main" id="{670D81DC-21D1-4737-A462-CEE30EEB7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65" y="443851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Cobalt periodic table">
            <a:extLst>
              <a:ext uri="{FF2B5EF4-FFF2-40B4-BE49-F238E27FC236}">
                <a16:creationId xmlns:a16="http://schemas.microsoft.com/office/drawing/2014/main" id="{E532C222-1784-4E1D-86BF-E9B994641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800" y="4438512"/>
            <a:ext cx="737840" cy="73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 result for Nickel periodic table">
            <a:extLst>
              <a:ext uri="{FF2B5EF4-FFF2-40B4-BE49-F238E27FC236}">
                <a16:creationId xmlns:a16="http://schemas.microsoft.com/office/drawing/2014/main" id="{F51146E1-27D3-45B3-AE54-41BEF7CC8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651" y="4438512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Zinc periodic table">
            <a:extLst>
              <a:ext uri="{FF2B5EF4-FFF2-40B4-BE49-F238E27FC236}">
                <a16:creationId xmlns:a16="http://schemas.microsoft.com/office/drawing/2014/main" id="{29B7369D-2EE3-47EB-8B68-8EF7AF992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199" y="443851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mage result for Silver periodic table">
            <a:extLst>
              <a:ext uri="{FF2B5EF4-FFF2-40B4-BE49-F238E27FC236}">
                <a16:creationId xmlns:a16="http://schemas.microsoft.com/office/drawing/2014/main" id="{2092C122-66D8-4FDA-A64C-4EB7B065D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48" y="443851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mage result for Cadmium periodic table">
            <a:extLst>
              <a:ext uri="{FF2B5EF4-FFF2-40B4-BE49-F238E27FC236}">
                <a16:creationId xmlns:a16="http://schemas.microsoft.com/office/drawing/2014/main" id="{82569336-07EE-45E6-AD8E-B06856CB04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65" y="225525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Image result for Thallium periodic table">
            <a:extLst>
              <a:ext uri="{FF2B5EF4-FFF2-40B4-BE49-F238E27FC236}">
                <a16:creationId xmlns:a16="http://schemas.microsoft.com/office/drawing/2014/main" id="{C0696ED6-9A82-4E26-B3D0-E57208D3E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65" y="116362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Image result for Antimony periodic table">
            <a:extLst>
              <a:ext uri="{FF2B5EF4-FFF2-40B4-BE49-F238E27FC236}">
                <a16:creationId xmlns:a16="http://schemas.microsoft.com/office/drawing/2014/main" id="{73E035E5-1C90-4EC0-A2F7-96C8DE33F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166" y="116362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Image result for Arsenic periodic table">
            <a:extLst>
              <a:ext uri="{FF2B5EF4-FFF2-40B4-BE49-F238E27FC236}">
                <a16:creationId xmlns:a16="http://schemas.microsoft.com/office/drawing/2014/main" id="{90FEC69C-1A10-41ED-87EE-CE73030FD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797" y="116362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Image result for Selenium periodic table">
            <a:extLst>
              <a:ext uri="{FF2B5EF4-FFF2-40B4-BE49-F238E27FC236}">
                <a16:creationId xmlns:a16="http://schemas.microsoft.com/office/drawing/2014/main" id="{E0CF0709-A121-4874-A56F-3909DB30C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265" y="3346882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49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7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8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9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7194 -0.02153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77" y="-1088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3.7037E-6 L -0.62526 -0.19537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63" y="-9769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6 L -0.34284 -0.05578 " pathEditMode="relative" rAng="0" ptsTypes="AA">
                                      <p:cBhvr>
                                        <p:cTn id="8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48" y="-2801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 animBg="1"/>
      <p:bldP spid="5" grpId="1" animBg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FE7BD-A06F-497D-AF4C-E967E2DAE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Metal Pollution</a:t>
            </a:r>
          </a:p>
        </p:txBody>
      </p:sp>
      <p:pic>
        <p:nvPicPr>
          <p:cNvPr id="7" name="Picture 4" descr="Image result for lead">
            <a:extLst>
              <a:ext uri="{FF2B5EF4-FFF2-40B4-BE49-F238E27FC236}">
                <a16:creationId xmlns:a16="http://schemas.microsoft.com/office/drawing/2014/main" id="{7D6DD9D4-9A6D-4F55-B3BD-0570E1B22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582" y="4058475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Image result for mercury periodic table">
            <a:extLst>
              <a:ext uri="{FF2B5EF4-FFF2-40B4-BE49-F238E27FC236}">
                <a16:creationId xmlns:a16="http://schemas.microsoft.com/office/drawing/2014/main" id="{775B7E88-5473-4344-9C09-DBCD3D436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38" y="3094834"/>
            <a:ext cx="776970" cy="77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2" descr="Image result for Cadmium periodic table">
            <a:extLst>
              <a:ext uri="{FF2B5EF4-FFF2-40B4-BE49-F238E27FC236}">
                <a16:creationId xmlns:a16="http://schemas.microsoft.com/office/drawing/2014/main" id="{7FBB2E6A-5725-43BC-A76F-4ED14113E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368" y="2106924"/>
            <a:ext cx="777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78EEB85-B2B2-4790-92AD-A0FDE3D4B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288158"/>
              </p:ext>
            </p:extLst>
          </p:nvPr>
        </p:nvGraphicFramePr>
        <p:xfrm>
          <a:off x="459933" y="2036234"/>
          <a:ext cx="10500168" cy="3858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0056">
                  <a:extLst>
                    <a:ext uri="{9D8B030D-6E8A-4147-A177-3AD203B41FA5}">
                      <a16:colId xmlns:a16="http://schemas.microsoft.com/office/drawing/2014/main" val="3141440393"/>
                    </a:ext>
                  </a:extLst>
                </a:gridCol>
                <a:gridCol w="3500056">
                  <a:extLst>
                    <a:ext uri="{9D8B030D-6E8A-4147-A177-3AD203B41FA5}">
                      <a16:colId xmlns:a16="http://schemas.microsoft.com/office/drawing/2014/main" val="1567295386"/>
                    </a:ext>
                  </a:extLst>
                </a:gridCol>
                <a:gridCol w="3500056">
                  <a:extLst>
                    <a:ext uri="{9D8B030D-6E8A-4147-A177-3AD203B41FA5}">
                      <a16:colId xmlns:a16="http://schemas.microsoft.com/office/drawing/2014/main" val="1081652685"/>
                    </a:ext>
                  </a:extLst>
                </a:gridCol>
              </a:tblGrid>
              <a:tr h="9646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Pneumonitis </a:t>
                      </a:r>
                    </a:p>
                    <a:p>
                      <a:pPr algn="ctr"/>
                      <a:r>
                        <a:rPr lang="en-US" dirty="0"/>
                        <a:t>(lung inflammation)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Lung cancer,</a:t>
                      </a:r>
                    </a:p>
                    <a:p>
                      <a:pPr algn="ctr"/>
                      <a:r>
                        <a:rPr lang="en-US" dirty="0" err="1"/>
                        <a:t>Osteomalacia</a:t>
                      </a:r>
                      <a:r>
                        <a:rPr lang="en-US" dirty="0"/>
                        <a:t>,</a:t>
                      </a:r>
                    </a:p>
                    <a:p>
                      <a:pPr algn="ctr"/>
                      <a:r>
                        <a:rPr lang="en-US" dirty="0"/>
                        <a:t>Proteinuria,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138892"/>
                  </a:ext>
                </a:extLst>
              </a:tr>
              <a:tr h="9646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Diarrhea</a:t>
                      </a:r>
                    </a:p>
                    <a:p>
                      <a:pPr algn="ctr"/>
                      <a:r>
                        <a:rPr lang="en-US" dirty="0"/>
                        <a:t>Fever</a:t>
                      </a:r>
                    </a:p>
                    <a:p>
                      <a:pPr algn="ctr"/>
                      <a:r>
                        <a:rPr lang="en-US" dirty="0"/>
                        <a:t>Vomiting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Stomatitis, Nausea</a:t>
                      </a:r>
                    </a:p>
                    <a:p>
                      <a:pPr algn="ctr"/>
                      <a:r>
                        <a:rPr lang="en-US" dirty="0"/>
                        <a:t>Nephrotic syndrome, Neurasthenia, Tremor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495807"/>
                  </a:ext>
                </a:extLst>
              </a:tr>
              <a:tr h="9646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Encephalopathy </a:t>
                      </a:r>
                    </a:p>
                    <a:p>
                      <a:pPr algn="ctr"/>
                      <a:r>
                        <a:rPr lang="en-US" dirty="0"/>
                        <a:t>Nausea</a:t>
                      </a:r>
                    </a:p>
                    <a:p>
                      <a:pPr algn="ctr"/>
                      <a:r>
                        <a:rPr lang="en-US" dirty="0"/>
                        <a:t>Vomiting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Anemia,</a:t>
                      </a:r>
                    </a:p>
                    <a:p>
                      <a:pPr algn="ctr"/>
                      <a:r>
                        <a:rPr lang="en-US" dirty="0"/>
                        <a:t>Foot drop/wrist drop, Nephropathy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202970"/>
                  </a:ext>
                </a:extLst>
              </a:tr>
              <a:tr h="96467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Acute exposure</a:t>
                      </a:r>
                      <a:br>
                        <a:rPr lang="en-US" dirty="0"/>
                      </a:br>
                      <a:r>
                        <a:rPr lang="en-US" sz="1800" kern="1200" dirty="0">
                          <a:effectLst/>
                        </a:rPr>
                        <a:t>usually a day or less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Chronic exposure</a:t>
                      </a:r>
                      <a:br>
                        <a:rPr lang="en-US" dirty="0"/>
                      </a:br>
                      <a:r>
                        <a:rPr lang="en-US" sz="1800" kern="1200" dirty="0">
                          <a:effectLst/>
                        </a:rPr>
                        <a:t>often months or years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137508"/>
                  </a:ext>
                </a:extLst>
              </a:tr>
            </a:tbl>
          </a:graphicData>
        </a:graphic>
      </p:graphicFrame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16FE456-7787-40F2-A892-5056E35327D1}"/>
              </a:ext>
            </a:extLst>
          </p:cNvPr>
          <p:cNvCxnSpPr/>
          <p:nvPr/>
        </p:nvCxnSpPr>
        <p:spPr>
          <a:xfrm>
            <a:off x="1143000" y="2979414"/>
            <a:ext cx="944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DD8FDFE-AD11-41C5-B0CE-226DC6542192}"/>
              </a:ext>
            </a:extLst>
          </p:cNvPr>
          <p:cNvCxnSpPr/>
          <p:nvPr/>
        </p:nvCxnSpPr>
        <p:spPr>
          <a:xfrm>
            <a:off x="1143000" y="3973190"/>
            <a:ext cx="944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6264291-4FB8-4EA4-90E5-2D369001372C}"/>
              </a:ext>
            </a:extLst>
          </p:cNvPr>
          <p:cNvCxnSpPr/>
          <p:nvPr/>
        </p:nvCxnSpPr>
        <p:spPr>
          <a:xfrm>
            <a:off x="1143000" y="4903464"/>
            <a:ext cx="944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26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18C5-C3CB-400F-8128-43B2B0F38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Japan </a:t>
            </a:r>
            <a:r>
              <a:rPr lang="en-US" dirty="0" err="1"/>
              <a:t>Minamata</a:t>
            </a:r>
            <a:r>
              <a:rPr lang="en-US" dirty="0"/>
              <a:t> Disease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3332CD-1B2C-4E0D-974D-2A92C0163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altLang="zh-CN" dirty="0"/>
              <a:t>iscovered in, </a:t>
            </a:r>
            <a:r>
              <a:rPr lang="en-US" altLang="zh-CN" dirty="0" err="1"/>
              <a:t>Minamata</a:t>
            </a:r>
            <a:r>
              <a:rPr lang="en-US" altLang="zh-CN" dirty="0"/>
              <a:t> city, Kumamoto prefecture in 1956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By March 2011: 2265 victims, 1784 of whom had died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Caused by severe mercury poisoning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/>
              <a:t>Symptoms:  general muscle weakness and damage to hearing and speech</a:t>
            </a:r>
          </a:p>
          <a:p>
            <a:endParaRPr lang="en-US" dirty="0"/>
          </a:p>
        </p:txBody>
      </p:sp>
      <p:pic>
        <p:nvPicPr>
          <p:cNvPr id="7" name="Picture 10" descr="Image result for mercury periodic table">
            <a:extLst>
              <a:ext uri="{FF2B5EF4-FFF2-40B4-BE49-F238E27FC236}">
                <a16:creationId xmlns:a16="http://schemas.microsoft.com/office/drawing/2014/main" id="{AD8ACAF6-7B08-4E87-886E-129360FF8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902" y="2955971"/>
            <a:ext cx="2021324" cy="202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1A8C21BB-BF77-4F83-93D4-013EE8BAE1C3}"/>
              </a:ext>
            </a:extLst>
          </p:cNvPr>
          <p:cNvSpPr/>
          <p:nvPr/>
        </p:nvSpPr>
        <p:spPr>
          <a:xfrm>
            <a:off x="4527610" y="5220070"/>
            <a:ext cx="710214" cy="807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653501-A7B9-4E0C-B742-01CBC078A69F}"/>
              </a:ext>
            </a:extLst>
          </p:cNvPr>
          <p:cNvSpPr txBox="1"/>
          <p:nvPr/>
        </p:nvSpPr>
        <p:spPr>
          <a:xfrm>
            <a:off x="3791553" y="6027938"/>
            <a:ext cx="2182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Insanity, coma, death</a:t>
            </a:r>
          </a:p>
        </p:txBody>
      </p:sp>
    </p:spTree>
    <p:extLst>
      <p:ext uri="{BB962C8B-B14F-4D97-AF65-F5344CB8AC3E}">
        <p14:creationId xmlns:p14="http://schemas.microsoft.com/office/powerpoint/2010/main" val="2271040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6F4BB-8567-4E96-AC83-1C6495C2A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Japan </a:t>
            </a:r>
            <a:r>
              <a:rPr lang="en-US" dirty="0" err="1"/>
              <a:t>Minamata</a:t>
            </a:r>
            <a:r>
              <a:rPr lang="en-US" dirty="0"/>
              <a:t> Disease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ABF9C-D51D-489C-A769-1D2739972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Chisso</a:t>
            </a:r>
            <a:r>
              <a:rPr lang="en-US" dirty="0"/>
              <a:t> Corporation:  acetylene(C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), acetaldehyde(CH₃CHO), acetic acid(CH</a:t>
            </a:r>
            <a:r>
              <a:rPr lang="en-US" baseline="-25000" dirty="0"/>
              <a:t>3</a:t>
            </a:r>
            <a:r>
              <a:rPr lang="en-US" dirty="0"/>
              <a:t>COOH), vinyl chloride(C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3</a:t>
            </a:r>
            <a:r>
              <a:rPr lang="en-US" dirty="0"/>
              <a:t>Cl), octanol(CH₃(CH₂)₇OH), etc.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Required Mercury Sulfate(HgSO</a:t>
            </a:r>
            <a:r>
              <a:rPr lang="en-US" baseline="-25000" dirty="0"/>
              <a:t>4</a:t>
            </a:r>
            <a:r>
              <a:rPr lang="en-US" dirty="0"/>
              <a:t>) as catalyst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https://upload.wikimedia.org/wikipedia/commons/thumb/0/02/Methyl_mercury.svg/93px-Methyl_mercury.svg.png">
            <a:extLst>
              <a:ext uri="{FF2B5EF4-FFF2-40B4-BE49-F238E27FC236}">
                <a16:creationId xmlns:a16="http://schemas.microsoft.com/office/drawing/2014/main" id="{2E780261-CEEB-45B3-B664-DCEC3F399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537" y="5276991"/>
            <a:ext cx="1097794" cy="28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3D0F78-99DA-4B15-A9FE-F3CCD4A82EEC}"/>
              </a:ext>
            </a:extLst>
          </p:cNvPr>
          <p:cNvSpPr txBox="1"/>
          <p:nvPr/>
        </p:nvSpPr>
        <p:spPr>
          <a:xfrm>
            <a:off x="1127467" y="4270159"/>
            <a:ext cx="20613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altLang="zh-CN" dirty="0"/>
              <a:t>astewater directly</a:t>
            </a:r>
          </a:p>
          <a:p>
            <a:pPr algn="ctr"/>
            <a:r>
              <a:rPr lang="en-US" altLang="zh-CN" dirty="0"/>
              <a:t>released into</a:t>
            </a:r>
          </a:p>
          <a:p>
            <a:pPr algn="ctr"/>
            <a:r>
              <a:rPr lang="en-US" altLang="zh-CN" dirty="0" err="1"/>
              <a:t>Minamata</a:t>
            </a:r>
            <a:r>
              <a:rPr lang="en-US" altLang="zh-CN" dirty="0"/>
              <a:t> Bay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E83779F-014D-4D7A-B8C5-CAA3AD635BDD}"/>
              </a:ext>
            </a:extLst>
          </p:cNvPr>
          <p:cNvSpPr/>
          <p:nvPr/>
        </p:nvSpPr>
        <p:spPr>
          <a:xfrm>
            <a:off x="3697145" y="4509855"/>
            <a:ext cx="1029809" cy="426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FE30B3-00BD-4BAF-9F43-3E11FF5B048A}"/>
              </a:ext>
            </a:extLst>
          </p:cNvPr>
          <p:cNvSpPr txBox="1"/>
          <p:nvPr/>
        </p:nvSpPr>
        <p:spPr>
          <a:xfrm>
            <a:off x="5235236" y="4399754"/>
            <a:ext cx="1868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Marine organisms</a:t>
            </a:r>
          </a:p>
          <a:p>
            <a:pPr algn="ctr"/>
            <a:r>
              <a:rPr lang="en-US" dirty="0"/>
              <a:t>absorption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0DD8296-34D5-4E13-8B9C-247D92CB2D2F}"/>
              </a:ext>
            </a:extLst>
          </p:cNvPr>
          <p:cNvSpPr/>
          <p:nvPr/>
        </p:nvSpPr>
        <p:spPr>
          <a:xfrm>
            <a:off x="7611915" y="4518760"/>
            <a:ext cx="1029809" cy="426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05E07E-D1BC-4983-923B-4A4E642F3048}"/>
              </a:ext>
            </a:extLst>
          </p:cNvPr>
          <p:cNvSpPr txBox="1"/>
          <p:nvPr/>
        </p:nvSpPr>
        <p:spPr>
          <a:xfrm>
            <a:off x="9150005" y="4408658"/>
            <a:ext cx="177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</a:t>
            </a:r>
            <a:r>
              <a:rPr lang="en-US" altLang="zh-CN" dirty="0"/>
              <a:t>uman consume</a:t>
            </a:r>
          </a:p>
          <a:p>
            <a:pPr algn="ctr"/>
            <a:r>
              <a:rPr lang="en-US" dirty="0"/>
              <a:t>fish and shellfish</a:t>
            </a:r>
          </a:p>
        </p:txBody>
      </p:sp>
    </p:spTree>
    <p:extLst>
      <p:ext uri="{BB962C8B-B14F-4D97-AF65-F5344CB8AC3E}">
        <p14:creationId xmlns:p14="http://schemas.microsoft.com/office/powerpoint/2010/main" val="260991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9" grpId="0" animBg="1"/>
      <p:bldP spid="10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5CA92-445A-49E2-AE1A-06A8D2C6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Current Technologies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B7AEE-E79E-41E7-AEDB-7FDB55E57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High-performance liquid chromatography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Mass spectrometry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6CC707-C5D5-4E2A-AC3F-4C761100CA49}"/>
              </a:ext>
            </a:extLst>
          </p:cNvPr>
          <p:cNvSpPr txBox="1"/>
          <p:nvPr/>
        </p:nvSpPr>
        <p:spPr>
          <a:xfrm>
            <a:off x="6853561" y="3173740"/>
            <a:ext cx="28852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 instruments: Difficult to use outdoors</a:t>
            </a:r>
          </a:p>
          <a:p>
            <a:r>
              <a:rPr lang="en-US" dirty="0"/>
              <a:t>Relatively expensive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6A40EABB-8033-41BB-9EC3-5912E31E1286}"/>
              </a:ext>
            </a:extLst>
          </p:cNvPr>
          <p:cNvSpPr/>
          <p:nvPr/>
        </p:nvSpPr>
        <p:spPr>
          <a:xfrm>
            <a:off x="5681709" y="2849731"/>
            <a:ext cx="701336" cy="1571348"/>
          </a:xfrm>
          <a:prstGeom prst="rightBrace">
            <a:avLst>
              <a:gd name="adj1" fmla="val 5601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8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58D81-B3C7-4178-A601-CE9C53FEF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How to Detect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0A84B-CA2F-4655-BF98-43AFD0C1E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Initially isolated from the wastewater of a zinc factory in Liège, Belgium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It has not been shown to grow under conditions outside of a range of 20-37°C.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2" descr="https://microbewiki.kenyon.edu/images/5/5f/Cupriavidus-metallidurans.jpg">
            <a:extLst>
              <a:ext uri="{FF2B5EF4-FFF2-40B4-BE49-F238E27FC236}">
                <a16:creationId xmlns:a16="http://schemas.microsoft.com/office/drawing/2014/main" id="{CF2ABF8C-FB9E-41E8-8EAC-0377867C4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264" y="392016"/>
            <a:ext cx="2219416" cy="290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A6317D-E1ED-43E5-8307-1B88D026E86F}"/>
              </a:ext>
            </a:extLst>
          </p:cNvPr>
          <p:cNvSpPr txBox="1"/>
          <p:nvPr/>
        </p:nvSpPr>
        <p:spPr>
          <a:xfrm>
            <a:off x="8760818" y="3299452"/>
            <a:ext cx="3275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Cupriavidus</a:t>
            </a:r>
            <a:r>
              <a:rPr lang="en-US" dirty="0"/>
              <a:t> </a:t>
            </a:r>
            <a:r>
              <a:rPr lang="en-US" dirty="0" err="1"/>
              <a:t>metallidurans</a:t>
            </a:r>
            <a:r>
              <a:rPr lang="en-US" dirty="0"/>
              <a:t> CH34</a:t>
            </a:r>
          </a:p>
        </p:txBody>
      </p:sp>
    </p:spTree>
    <p:extLst>
      <p:ext uri="{BB962C8B-B14F-4D97-AF65-F5344CB8AC3E}">
        <p14:creationId xmlns:p14="http://schemas.microsoft.com/office/powerpoint/2010/main" val="201037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B828B-8100-4BFE-97CE-ADB75BC5F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How to Detect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782DA-7ABA-45D4-99FF-C334E54C9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Consists of four replicons: the chromosome (3.9 Mb), a </a:t>
            </a:r>
            <a:r>
              <a:rPr lang="en-US" dirty="0" err="1"/>
              <a:t>megaplasmid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(2.6 Mb), and two large plasmids, pMOL28 (171 kb) and pMOL30 (234 kb).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pMOL28: Ni(II), Co(II), CrO</a:t>
            </a:r>
            <a:r>
              <a:rPr lang="en-US" baseline="-25000" dirty="0"/>
              <a:t>4</a:t>
            </a:r>
            <a:r>
              <a:rPr lang="en-US" baseline="30000" dirty="0"/>
              <a:t>2−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pMOL30: </a:t>
            </a:r>
            <a:r>
              <a:rPr lang="pl-PL" dirty="0"/>
              <a:t>Ag(I), Cd(II), Co(II), Cu(II), Hg(II), Pb(II), and Zn(II)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 err="1"/>
              <a:t>cnr</a:t>
            </a:r>
            <a:r>
              <a:rPr lang="en-US" dirty="0"/>
              <a:t>, </a:t>
            </a:r>
            <a:r>
              <a:rPr lang="en-US" i="1" dirty="0" err="1"/>
              <a:t>chr</a:t>
            </a:r>
            <a:r>
              <a:rPr lang="en-US" dirty="0"/>
              <a:t>, and </a:t>
            </a:r>
            <a:r>
              <a:rPr lang="en-US" i="1" dirty="0" err="1"/>
              <a:t>mer</a:t>
            </a:r>
            <a:r>
              <a:rPr lang="en-US" dirty="0"/>
              <a:t> for pMOL28; </a:t>
            </a:r>
            <a:r>
              <a:rPr lang="en-US" i="1" dirty="0" err="1"/>
              <a:t>czc</a:t>
            </a:r>
            <a:r>
              <a:rPr lang="en-US" dirty="0"/>
              <a:t>, </a:t>
            </a:r>
            <a:r>
              <a:rPr lang="en-US" i="1" dirty="0" err="1"/>
              <a:t>pbr</a:t>
            </a:r>
            <a:r>
              <a:rPr lang="en-US" dirty="0"/>
              <a:t>, </a:t>
            </a:r>
            <a:r>
              <a:rPr lang="en-US" i="1" dirty="0" err="1"/>
              <a:t>mer</a:t>
            </a:r>
            <a:r>
              <a:rPr lang="en-US" dirty="0"/>
              <a:t>, </a:t>
            </a:r>
            <a:r>
              <a:rPr lang="en-US" i="1" dirty="0" err="1"/>
              <a:t>sil</a:t>
            </a:r>
            <a:r>
              <a:rPr lang="en-US" dirty="0"/>
              <a:t>, and </a:t>
            </a:r>
            <a:r>
              <a:rPr lang="en-US" i="1" dirty="0"/>
              <a:t>cop</a:t>
            </a:r>
            <a:r>
              <a:rPr lang="en-US" dirty="0"/>
              <a:t> for pMOL30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2" descr="https://microbewiki.kenyon.edu/images/5/5f/Cupriavidus-metallidurans.jpg">
            <a:extLst>
              <a:ext uri="{FF2B5EF4-FFF2-40B4-BE49-F238E27FC236}">
                <a16:creationId xmlns:a16="http://schemas.microsoft.com/office/drawing/2014/main" id="{7DC68573-B834-4603-8C1A-F6A7063DD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264" y="392016"/>
            <a:ext cx="2219416" cy="290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ile:Cupriavidusmetalliduransgenome.jpg">
            <a:extLst>
              <a:ext uri="{FF2B5EF4-FFF2-40B4-BE49-F238E27FC236}">
                <a16:creationId xmlns:a16="http://schemas.microsoft.com/office/drawing/2014/main" id="{AC530975-F1D0-44AA-8480-634C94771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064" y="392016"/>
            <a:ext cx="3169916" cy="425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68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E40B4-33DE-4350-B94A-1C5CDF389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How to Detect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34E3E-E894-49A6-821D-3519E838A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Heavy metal resistant bacteria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gene that makes bacteria resistant to heavy metals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Link the gene to GFP gene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1F5F0F0-500B-4FBB-BA5A-C257E44FE2A5}"/>
              </a:ext>
            </a:extLst>
          </p:cNvPr>
          <p:cNvSpPr/>
          <p:nvPr/>
        </p:nvSpPr>
        <p:spPr>
          <a:xfrm>
            <a:off x="3266983" y="4589755"/>
            <a:ext cx="674702" cy="1953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3AD4F0-2501-4AD4-8446-B4BBF80B0786}"/>
              </a:ext>
            </a:extLst>
          </p:cNvPr>
          <p:cNvSpPr txBox="1"/>
          <p:nvPr/>
        </p:nvSpPr>
        <p:spPr>
          <a:xfrm>
            <a:off x="2396970" y="4957747"/>
            <a:ext cx="5207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Glow when activate heavy metal defense mechanism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C7BC2-F293-4924-B2B2-B6F40E55100C}"/>
              </a:ext>
            </a:extLst>
          </p:cNvPr>
          <p:cNvSpPr txBox="1"/>
          <p:nvPr/>
        </p:nvSpPr>
        <p:spPr>
          <a:xfrm>
            <a:off x="3266983" y="5499762"/>
            <a:ext cx="27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be achieved by CRISPR</a:t>
            </a:r>
          </a:p>
        </p:txBody>
      </p:sp>
    </p:spTree>
    <p:extLst>
      <p:ext uri="{BB962C8B-B14F-4D97-AF65-F5344CB8AC3E}">
        <p14:creationId xmlns:p14="http://schemas.microsoft.com/office/powerpoint/2010/main" val="31885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/>
      <p:bldP spid="5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6770</TotalTime>
  <Words>529</Words>
  <Application>Microsoft Office PowerPoint</Application>
  <PresentationFormat>Widescreen</PresentationFormat>
  <Paragraphs>151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宋体</vt:lpstr>
      <vt:lpstr>Arial</vt:lpstr>
      <vt:lpstr>Calibri</vt:lpstr>
      <vt:lpstr>Calibri Light</vt:lpstr>
      <vt:lpstr>Retrospect</vt:lpstr>
      <vt:lpstr>A innovative way to detect heavy metal pollution by  using engineered bacteria</vt:lpstr>
      <vt:lpstr>Heavy Metal Pollution</vt:lpstr>
      <vt:lpstr>Heavy Metal Pollution</vt:lpstr>
      <vt:lpstr>Japan Minamata Disease Events</vt:lpstr>
      <vt:lpstr>Japan Minamata Disease Events</vt:lpstr>
      <vt:lpstr>Current Technologies</vt:lpstr>
      <vt:lpstr>How to Detect</vt:lpstr>
      <vt:lpstr>How to Detect</vt:lpstr>
      <vt:lpstr>How to Detect</vt:lpstr>
      <vt:lpstr>How to Detect</vt:lpstr>
      <vt:lpstr>PowerPoint Presentation</vt:lpstr>
      <vt:lpstr>Truth Table</vt:lpstr>
      <vt:lpstr>Expected Procedure</vt:lpstr>
      <vt:lpstr>Advantage</vt:lpstr>
      <vt:lpstr>Potential Problems</vt:lpstr>
      <vt:lpstr>Solution to the issues</vt:lpstr>
      <vt:lpstr>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Ketro Yang</dc:creator>
  <cp:lastModifiedBy>Ketro Yang</cp:lastModifiedBy>
  <cp:revision>118</cp:revision>
  <dcterms:created xsi:type="dcterms:W3CDTF">2017-07-05T19:04:30Z</dcterms:created>
  <dcterms:modified xsi:type="dcterms:W3CDTF">2017-07-14T16:33:18Z</dcterms:modified>
</cp:coreProperties>
</file>